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6" r:id="rId1"/>
    <p:sldMasterId id="2147483779" r:id="rId2"/>
  </p:sldMasterIdLst>
  <p:notesMasterIdLst>
    <p:notesMasterId r:id="rId4"/>
  </p:notesMasterIdLst>
  <p:handoutMasterIdLst>
    <p:handoutMasterId r:id="rId5"/>
  </p:handoutMasterIdLst>
  <p:sldIdLst>
    <p:sldId id="663" r:id="rId3"/>
  </p:sldIdLst>
  <p:sldSz cx="9144000" cy="6858000" type="screen4x3"/>
  <p:notesSz cx="9874250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рикунова Анна Александровна" initials="КАА" lastIdx="0" clrIdx="0">
    <p:extLst/>
  </p:cmAuthor>
  <p:cmAuthor id="2" name="Mihail Sheketa" initials="MS" lastIdx="1" clrIdx="1">
    <p:extLst/>
  </p:cmAuthor>
  <p:cmAuthor id="3" name="Aleksey Bolhovitinov" initials="AB" lastIdx="22" clrIdx="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3120"/>
    <a:srgbClr val="D1422F"/>
    <a:srgbClr val="DDC2AB"/>
    <a:srgbClr val="F7F7F7"/>
    <a:srgbClr val="DB6A5B"/>
    <a:srgbClr val="EC6A08"/>
    <a:srgbClr val="A8D3F0"/>
    <a:srgbClr val="6699FF"/>
    <a:srgbClr val="0099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26" autoAdjust="0"/>
    <p:restoredTop sz="95332" autoAdjust="0"/>
  </p:normalViewPr>
  <p:slideViewPr>
    <p:cSldViewPr>
      <p:cViewPr varScale="1">
        <p:scale>
          <a:sx n="74" d="100"/>
          <a:sy n="74" d="100"/>
        </p:scale>
        <p:origin x="13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4" d="100"/>
        <a:sy n="84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1804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93125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DA0AE-E90C-4228-A4F4-6D536EE2CAB0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93125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620EAB-146A-46BF-85D2-ED4B4D0041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75303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3125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76A48-DF8B-4F11-9477-CA816A5EAD68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36913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426" y="3228896"/>
            <a:ext cx="789940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3125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2ACBE-F176-46DC-A7C1-343FA6E57E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175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2ACBE-F176-46DC-A7C1-343FA6E57E89}" type="slidenum">
              <a:rPr lang="ru-RU" smtClean="0"/>
              <a:t>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723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4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5.bin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ндартный (2 линия заголовк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18"/>
          <p:cNvSpPr>
            <a:spLocks noGrp="1"/>
          </p:cNvSpPr>
          <p:nvPr>
            <p:ph type="body" sz="quarter" idx="15"/>
          </p:nvPr>
        </p:nvSpPr>
        <p:spPr>
          <a:xfrm>
            <a:off x="317990" y="765175"/>
            <a:ext cx="8508023" cy="5544185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 smtClean="0"/>
              <a:t>Заголовок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226636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тандартный (2 линия заголовк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18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0" y="765175"/>
            <a:ext cx="8508023" cy="5544185"/>
          </a:xfrm>
        </p:spPr>
        <p:txBody>
          <a:bodyPr/>
          <a:lstStyle>
            <a:lvl2pPr>
              <a:defRPr/>
            </a:lvl2pPr>
            <a:lvl4pPr>
              <a:defRPr sz="900"/>
            </a:lvl4pPr>
          </a:lstStyle>
          <a:p>
            <a:pPr lvl="1"/>
            <a:r>
              <a:rPr lang="ru-RU" dirty="0" smtClean="0"/>
              <a:t>Раздел </a:t>
            </a:r>
            <a:r>
              <a:rPr lang="en-US" dirty="0" smtClean="0"/>
              <a:t>1</a:t>
            </a:r>
            <a:r>
              <a:rPr lang="ru-RU" dirty="0" smtClean="0"/>
              <a:t> (используйте </a:t>
            </a:r>
            <a:r>
              <a:rPr lang="en-US" dirty="0" smtClean="0"/>
              <a:t>Tab </a:t>
            </a:r>
            <a:r>
              <a:rPr lang="ru-RU" dirty="0" smtClean="0"/>
              <a:t>для правильного форматирования)	</a:t>
            </a:r>
            <a:r>
              <a:rPr lang="en-GB" dirty="0" smtClean="0"/>
              <a:t>	</a:t>
            </a:r>
            <a:r>
              <a:rPr lang="ru-RU" dirty="0" smtClean="0"/>
              <a:t>1</a:t>
            </a:r>
          </a:p>
          <a:p>
            <a:pPr lvl="1"/>
            <a:r>
              <a:rPr lang="ru-RU" dirty="0" smtClean="0"/>
              <a:t>Раздел </a:t>
            </a:r>
            <a:r>
              <a:rPr lang="en-US" dirty="0" smtClean="0"/>
              <a:t>2</a:t>
            </a:r>
            <a:r>
              <a:rPr lang="ru-RU" dirty="0" smtClean="0"/>
              <a:t>						23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Содержание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285872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Графи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69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77085"/>
            <a:ext cx="4174136" cy="305058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cxnSp>
        <p:nvCxnSpPr>
          <p:cNvPr id="42" name="Straight Connector 41"/>
          <p:cNvCxnSpPr/>
          <p:nvPr userDrawn="1"/>
        </p:nvCxnSpPr>
        <p:spPr>
          <a:xfrm>
            <a:off x="4655052" y="1099609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" name="Диаграмма 9"/>
          <p:cNvSpPr>
            <a:spLocks noGrp="1"/>
          </p:cNvSpPr>
          <p:nvPr>
            <p:ph type="chart" sz="quarter" idx="38"/>
          </p:nvPr>
        </p:nvSpPr>
        <p:spPr>
          <a:xfrm>
            <a:off x="4655527" y="1279965"/>
            <a:ext cx="4171950" cy="5029397"/>
          </a:xfrm>
        </p:spPr>
        <p:txBody>
          <a:bodyPr/>
          <a:lstStyle/>
          <a:p>
            <a:endParaRPr lang="ru-RU"/>
          </a:p>
        </p:txBody>
      </p:sp>
      <p:sp>
        <p:nvSpPr>
          <p:cNvPr id="20" name="Текст 18"/>
          <p:cNvSpPr>
            <a:spLocks noGrp="1"/>
          </p:cNvSpPr>
          <p:nvPr>
            <p:ph type="body" sz="quarter" idx="15"/>
          </p:nvPr>
        </p:nvSpPr>
        <p:spPr>
          <a:xfrm>
            <a:off x="317991" y="765175"/>
            <a:ext cx="4155537" cy="5544185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09157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92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4062" y="341842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65176"/>
            <a:ext cx="4174136" cy="316966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" name="Диаграмма 7"/>
          <p:cNvSpPr>
            <a:spLocks noGrp="1"/>
          </p:cNvSpPr>
          <p:nvPr>
            <p:ph type="chart" sz="quarter" idx="40"/>
          </p:nvPr>
        </p:nvSpPr>
        <p:spPr>
          <a:xfrm>
            <a:off x="4654063" y="1189037"/>
            <a:ext cx="4173415" cy="216114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1" name="Диаграмма 7"/>
          <p:cNvSpPr>
            <a:spLocks noGrp="1"/>
          </p:cNvSpPr>
          <p:nvPr>
            <p:ph type="chart" sz="quarter" idx="41"/>
          </p:nvPr>
        </p:nvSpPr>
        <p:spPr>
          <a:xfrm>
            <a:off x="4654063" y="3944669"/>
            <a:ext cx="4173415" cy="216114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42"/>
          </p:nvPr>
        </p:nvSpPr>
        <p:spPr>
          <a:xfrm>
            <a:off x="317990" y="765176"/>
            <a:ext cx="4254011" cy="5551486"/>
          </a:xfrm>
        </p:spPr>
        <p:txBody>
          <a:bodyPr/>
          <a:lstStyle>
            <a:lvl4pPr>
              <a:buClr>
                <a:srgbClr val="C00000"/>
              </a:buClr>
              <a:defRPr sz="900"/>
            </a:lvl4pPr>
            <a:lvl5pPr>
              <a:buClr>
                <a:srgbClr val="C00000"/>
              </a:buCl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64782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 в.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6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1875" y="330401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810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665486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966578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7" name="Текст 6"/>
          <p:cNvSpPr>
            <a:spLocks noGrp="1"/>
          </p:cNvSpPr>
          <p:nvPr>
            <p:ph type="body" sz="quarter" idx="41"/>
          </p:nvPr>
        </p:nvSpPr>
        <p:spPr>
          <a:xfrm>
            <a:off x="317991" y="756914"/>
            <a:ext cx="4262803" cy="2661534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22" name="Текст 6"/>
          <p:cNvSpPr>
            <a:spLocks noGrp="1"/>
          </p:cNvSpPr>
          <p:nvPr>
            <p:ph type="body" sz="quarter" idx="42"/>
          </p:nvPr>
        </p:nvSpPr>
        <p:spPr>
          <a:xfrm>
            <a:off x="317991" y="3668992"/>
            <a:ext cx="4262803" cy="2661534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44075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 в.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17990" y="781053"/>
            <a:ext cx="8510208" cy="2643453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  <a:lvl2pPr>
              <a:defRPr lang="en-US" sz="9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0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317990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45" name="Текст 7"/>
          <p:cNvSpPr>
            <a:spLocks noGrp="1"/>
          </p:cNvSpPr>
          <p:nvPr>
            <p:ph type="body" sz="quarter" idx="40" hasCustomPrompt="1"/>
          </p:nvPr>
        </p:nvSpPr>
        <p:spPr>
          <a:xfrm>
            <a:off x="317990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cxnSp>
        <p:nvCxnSpPr>
          <p:cNvPr id="46" name="Straight Connector 41"/>
          <p:cNvCxnSpPr/>
          <p:nvPr userDrawn="1"/>
        </p:nvCxnSpPr>
        <p:spPr>
          <a:xfrm>
            <a:off x="318981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41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Графи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17990" y="781053"/>
            <a:ext cx="4174135" cy="2643453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  <a:lvl2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4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4062" y="341842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810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3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317990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45" name="Текст 7"/>
          <p:cNvSpPr>
            <a:spLocks noGrp="1"/>
          </p:cNvSpPr>
          <p:nvPr>
            <p:ph type="body" sz="quarter" idx="40" hasCustomPrompt="1"/>
          </p:nvPr>
        </p:nvSpPr>
        <p:spPr>
          <a:xfrm>
            <a:off x="317990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46" name="Straight Connector 41"/>
          <p:cNvCxnSpPr/>
          <p:nvPr userDrawn="1"/>
        </p:nvCxnSpPr>
        <p:spPr>
          <a:xfrm>
            <a:off x="318981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910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 в.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7990" y="2594182"/>
            <a:ext cx="8508022" cy="738664"/>
          </a:xfrm>
        </p:spPr>
        <p:txBody>
          <a:bodyPr wrap="square">
            <a:spAutoFit/>
          </a:bodyPr>
          <a:lstStyle>
            <a:lvl1pPr>
              <a:defRPr sz="4800"/>
            </a:lvl1pPr>
          </a:lstStyle>
          <a:p>
            <a:r>
              <a:rPr lang="ru-RU" dirty="0" smtClean="0"/>
              <a:t>Разделитель</a:t>
            </a:r>
            <a:r>
              <a:rPr lang="en-US" dirty="0" smtClean="0"/>
              <a:t> (2 </a:t>
            </a:r>
            <a:r>
              <a:rPr lang="ru-RU" dirty="0" smtClean="0"/>
              <a:t>линии –макс.)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17990" y="3429000"/>
            <a:ext cx="8508023" cy="0"/>
          </a:xfrm>
          <a:prstGeom prst="line">
            <a:avLst/>
          </a:prstGeom>
          <a:ln w="444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863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П_2 фото сверху, 2 текста сниз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781050"/>
            <a:ext cx="4176635" cy="2647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3860801"/>
            <a:ext cx="4176635" cy="245586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4649378" y="3860801"/>
            <a:ext cx="4176635" cy="245586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3521837"/>
            <a:ext cx="4176635" cy="12311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9378" y="781050"/>
            <a:ext cx="4176635" cy="2647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9378" y="3521837"/>
            <a:ext cx="4176635" cy="12311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78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_ 2 textboxes at top, 2 photos a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3540125"/>
            <a:ext cx="4176635" cy="25584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2647950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4649379" y="781051"/>
            <a:ext cx="4176635" cy="264795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6191049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9379" y="3540125"/>
            <a:ext cx="4176635" cy="25584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9379" y="6191049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14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>
                <a:srgbClr val="F68B1F"/>
              </a:buClr>
              <a:buSzTx/>
              <a:buFont typeface="Wingdings" pitchFamily="2" charset="2"/>
              <a:buNone/>
              <a:tabLst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6241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_1 textbox left, 2 photo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54063" y="781051"/>
            <a:ext cx="4176635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54063" y="6182257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54063" y="3646488"/>
            <a:ext cx="4176635" cy="24318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54063" y="3325611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461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П_4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46313" y="364649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46313" y="6191049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6313" y="78105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6313" y="3325611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317990" y="364649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317990" y="6191049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317990" y="78105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17990" y="3325611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307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49378" y="781050"/>
            <a:ext cx="4176635" cy="5304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5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49378" y="6191049"/>
            <a:ext cx="4176635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005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781051"/>
            <a:ext cx="4176635" cy="5304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4649379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6191049"/>
            <a:ext cx="4176635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10536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8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7496911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3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5702181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4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390744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5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211271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6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0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2112720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390209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570217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50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49690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1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31798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2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7496911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3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5702181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4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390744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5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211271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6" name="Text Placeholder 7"/>
          <p:cNvSpPr>
            <a:spLocks noGrp="1"/>
          </p:cNvSpPr>
          <p:nvPr>
            <p:ph type="body" sz="quarter" idx="29"/>
          </p:nvPr>
        </p:nvSpPr>
        <p:spPr>
          <a:xfrm>
            <a:off x="317990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7" name="Text Placeholder 7"/>
          <p:cNvSpPr>
            <a:spLocks noGrp="1"/>
          </p:cNvSpPr>
          <p:nvPr>
            <p:ph type="body" sz="quarter" idx="30"/>
          </p:nvPr>
        </p:nvSpPr>
        <p:spPr>
          <a:xfrm>
            <a:off x="2112720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8" name="Text Placeholder 7"/>
          <p:cNvSpPr>
            <a:spLocks noGrp="1"/>
          </p:cNvSpPr>
          <p:nvPr>
            <p:ph type="body" sz="quarter" idx="31"/>
          </p:nvPr>
        </p:nvSpPr>
        <p:spPr>
          <a:xfrm>
            <a:off x="390209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9" name="Text Placeholder 7"/>
          <p:cNvSpPr>
            <a:spLocks noGrp="1"/>
          </p:cNvSpPr>
          <p:nvPr>
            <p:ph type="body" sz="quarter" idx="32" hasCustomPrompt="1"/>
          </p:nvPr>
        </p:nvSpPr>
        <p:spPr>
          <a:xfrm>
            <a:off x="570217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70" name="Text Placeholder 7"/>
          <p:cNvSpPr>
            <a:spLocks noGrp="1"/>
          </p:cNvSpPr>
          <p:nvPr>
            <p:ph type="body" sz="quarter" idx="33" hasCustomPrompt="1"/>
          </p:nvPr>
        </p:nvSpPr>
        <p:spPr>
          <a:xfrm>
            <a:off x="749690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pic>
        <p:nvPicPr>
          <p:cNvPr id="27" name="Рисунок 2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5574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на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17989" y="4862419"/>
            <a:ext cx="4176636" cy="1454244"/>
          </a:xfrm>
          <a:prstGeom prst="rect">
            <a:avLst/>
          </a:prstGeom>
        </p:spPr>
        <p:txBody>
          <a:bodyPr wrap="square" lIns="0" tIns="0" rIns="0" bIns="0" anchor="b" anchorCtr="0">
            <a:spAutoFit/>
          </a:bodyPr>
          <a:lstStyle>
            <a:lvl1pPr algn="l">
              <a:defRPr sz="1800" baseline="0">
                <a:latin typeface="+mn-lt"/>
                <a:cs typeface="Arial" pitchFamily="34" charset="0"/>
              </a:defRPr>
            </a:lvl1pPr>
          </a:lstStyle>
          <a:p>
            <a:pPr>
              <a:lnSpc>
                <a:spcPct val="105000"/>
              </a:lnSpc>
            </a:pPr>
            <a:r>
              <a:rPr lang="ru-RU" b="1" dirty="0" smtClean="0"/>
              <a:t>Автор(ы)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b="0" dirty="0" smtClean="0"/>
              <a:t>Должность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Подразделение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тел.: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имя</a:t>
            </a:r>
            <a:r>
              <a:rPr lang="en-US" dirty="0" smtClean="0"/>
              <a:t>.</a:t>
            </a:r>
            <a:r>
              <a:rPr lang="ru-RU" dirty="0" smtClean="0"/>
              <a:t>фамилия</a:t>
            </a:r>
            <a:r>
              <a:rPr lang="en-US" dirty="0" smtClean="0"/>
              <a:t>@</a:t>
            </a:r>
            <a:r>
              <a:rPr lang="en-GB" dirty="0" smtClean="0"/>
              <a:t>dmz-petrovka.dp.ua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64849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2"/>
          <p:cNvSpPr>
            <a:spLocks noGrp="1"/>
          </p:cNvSpPr>
          <p:nvPr>
            <p:ph type="body" idx="10" hasCustomPrompt="1"/>
          </p:nvPr>
        </p:nvSpPr>
        <p:spPr>
          <a:xfrm>
            <a:off x="317989" y="6013183"/>
            <a:ext cx="3101883" cy="295551"/>
          </a:xfrm>
          <a:prstGeom prst="rect">
            <a:avLst/>
          </a:prstGeom>
        </p:spPr>
        <p:txBody>
          <a:bodyPr lIns="0" tIns="0" rIns="36000" bIns="0" anchor="ctr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  <a:lvl2pPr marL="45721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Дата создания</a:t>
            </a:r>
            <a:r>
              <a:rPr lang="en-US" dirty="0" smtClean="0"/>
              <a:t> (</a:t>
            </a:r>
            <a:r>
              <a:rPr lang="ru-RU" dirty="0" smtClean="0"/>
              <a:t>обязательно</a:t>
            </a:r>
            <a:r>
              <a:rPr lang="en-US" dirty="0" smtClean="0"/>
              <a:t>), </a:t>
            </a:r>
            <a:r>
              <a:rPr lang="ru-RU" dirty="0" smtClean="0"/>
              <a:t>город</a:t>
            </a:r>
            <a:endParaRPr lang="en-US" dirty="0" smtClean="0"/>
          </a:p>
        </p:txBody>
      </p:sp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7989" y="4931147"/>
            <a:ext cx="4913436" cy="326553"/>
          </a:xfrm>
          <a:prstGeom prst="rect">
            <a:avLst/>
          </a:prstGeom>
        </p:spPr>
        <p:txBody>
          <a:bodyPr vert="horz" lIns="0" tIns="0" rIns="35997" bIns="0" rtlCol="0" anchor="t">
            <a:noAutofit/>
          </a:bodyPr>
          <a:lstStyle>
            <a:lvl1pPr>
              <a:defRPr lang="en-GB" sz="1800" baseline="0">
                <a:latin typeface="+mn-lt"/>
                <a:cs typeface="Arial" pitchFamily="34" charset="0"/>
              </a:defRPr>
            </a:lvl1pPr>
          </a:lstStyle>
          <a:p>
            <a:pPr marL="0" lvl="0" indent="0">
              <a:buNone/>
            </a:pPr>
            <a:r>
              <a:rPr lang="ru-RU" dirty="0" smtClean="0"/>
              <a:t>подзаголовок (максимум 1 строка)</a:t>
            </a:r>
          </a:p>
        </p:txBody>
      </p:sp>
      <p:sp>
        <p:nvSpPr>
          <p:cNvPr id="9" name="Текст 2"/>
          <p:cNvSpPr>
            <a:spLocks noGrp="1"/>
          </p:cNvSpPr>
          <p:nvPr>
            <p:ph type="body" idx="14" hasCustomPrompt="1"/>
          </p:nvPr>
        </p:nvSpPr>
        <p:spPr>
          <a:xfrm>
            <a:off x="317989" y="5317670"/>
            <a:ext cx="4913436" cy="506895"/>
          </a:xfrm>
          <a:prstGeom prst="rect">
            <a:avLst/>
          </a:prstGeom>
        </p:spPr>
        <p:txBody>
          <a:bodyPr lIns="0" tIns="0" rIns="35997" bIns="0" anchor="b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  <a:lvl2pPr marL="45717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Автор(ы) (жирным</a:t>
            </a:r>
            <a:r>
              <a:rPr lang="en-US" dirty="0" smtClean="0"/>
              <a:t>), </a:t>
            </a:r>
            <a:r>
              <a:rPr lang="ru-RU" dirty="0" smtClean="0"/>
              <a:t>должность </a:t>
            </a:r>
            <a:r>
              <a:rPr lang="en-US" dirty="0" smtClean="0"/>
              <a:t>(</a:t>
            </a:r>
            <a:r>
              <a:rPr lang="ru-RU" dirty="0" smtClean="0"/>
              <a:t>максимум 2 строки</a:t>
            </a:r>
            <a:r>
              <a:rPr lang="en-US" dirty="0" smtClean="0"/>
              <a:t>)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07" t="6871" r="13406" b="9116"/>
          <a:stretch/>
        </p:blipFill>
        <p:spPr bwMode="auto">
          <a:xfrm>
            <a:off x="304799" y="362833"/>
            <a:ext cx="3294470" cy="963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Группа 17"/>
          <p:cNvGrpSpPr/>
          <p:nvPr userDrawn="1"/>
        </p:nvGrpSpPr>
        <p:grpSpPr>
          <a:xfrm>
            <a:off x="0" y="2564077"/>
            <a:ext cx="9144000" cy="1661775"/>
            <a:chOff x="0" y="4950904"/>
            <a:chExt cx="10692003" cy="1943100"/>
          </a:xfrm>
        </p:grpSpPr>
        <p:sp>
          <p:nvSpPr>
            <p:cNvPr id="19" name="object 8"/>
            <p:cNvSpPr/>
            <p:nvPr/>
          </p:nvSpPr>
          <p:spPr>
            <a:xfrm>
              <a:off x="0" y="4950904"/>
              <a:ext cx="3527996" cy="1943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9"/>
            <p:cNvSpPr/>
            <p:nvPr/>
          </p:nvSpPr>
          <p:spPr>
            <a:xfrm>
              <a:off x="3564001" y="4950904"/>
              <a:ext cx="3527996" cy="19431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0"/>
            <p:cNvSpPr/>
            <p:nvPr/>
          </p:nvSpPr>
          <p:spPr>
            <a:xfrm>
              <a:off x="7128002" y="4950904"/>
              <a:ext cx="3564001" cy="19431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Picture 2" descr="C:\Users\nata\Desktop\Без-имени-2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0" y="4225852"/>
            <a:ext cx="9163050" cy="1676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6831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1763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63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2346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559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012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3457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9585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6941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3229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48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812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ru-RU" dirty="0" smtClean="0"/>
              <a:t>Заголовок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17989" y="836613"/>
            <a:ext cx="8508024" cy="54800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uk-UA" dirty="0" err="1" smtClean="0"/>
              <a:t>Четверт</a:t>
            </a:r>
            <a:r>
              <a:rPr lang="ru-RU" dirty="0" smtClean="0"/>
              <a:t>ы</a:t>
            </a:r>
            <a:r>
              <a:rPr lang="uk-UA" dirty="0" smtClean="0"/>
              <a:t>й </a:t>
            </a:r>
            <a:r>
              <a:rPr lang="uk-UA" dirty="0" err="1" smtClean="0"/>
              <a:t>уровень</a:t>
            </a:r>
            <a:endParaRPr lang="uk-UA" dirty="0" smtClean="0"/>
          </a:p>
          <a:p>
            <a:pPr lvl="3"/>
            <a:endParaRPr lang="ru-RU" dirty="0" smtClean="0"/>
          </a:p>
        </p:txBody>
      </p:sp>
      <p:cxnSp>
        <p:nvCxnSpPr>
          <p:cNvPr id="7" name="Straight Connector 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2"/>
          <p:cNvCxnSpPr/>
          <p:nvPr userDrawn="1"/>
        </p:nvCxnSpPr>
        <p:spPr>
          <a:xfrm>
            <a:off x="317989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1"/>
            <a:ext cx="669114" cy="34123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4365854" y="6534699"/>
            <a:ext cx="412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2DA51D2-5E1A-4F2A-A592-561E51EF1633}" type="slidenum">
              <a:rPr lang="en-US" sz="1200" smtClean="0">
                <a:latin typeface="Georgia" panose="02040502050405020303" pitchFamily="18" charset="0"/>
              </a:rPr>
              <a:t>‹#›</a:t>
            </a:fld>
            <a:endParaRPr lang="en-US" sz="1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592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57838" rtl="0" eaLnBrk="1" latinLnBrk="0" hangingPunct="1"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342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Font typeface="Wingdings" panose="05000000000000000000" pitchFamily="2" charset="2"/>
        <a:buChar char="§"/>
        <a:defRPr lang="en-US" sz="1800" kern="1200" baseline="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612297" indent="-285750" algn="l" defTabSz="957838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SzPct val="100000"/>
        <a:buFont typeface="Wingdings" panose="05000000000000000000" pitchFamily="2" charset="2"/>
        <a:buChar char="§"/>
        <a:defRPr lang="en-US" sz="1500" kern="120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742908" indent="-171450" algn="l" defTabSz="957838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SzPct val="120000"/>
        <a:buFont typeface="Wingdings" panose="05000000000000000000" pitchFamily="2" charset="2"/>
        <a:buChar char="§"/>
        <a:defRPr lang="en-US" sz="1200" kern="120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914928" indent="-171450" algn="l" defTabSz="957838" rtl="0" eaLnBrk="1" latinLnBrk="0" hangingPunct="1">
        <a:spcBef>
          <a:spcPts val="0"/>
        </a:spcBef>
        <a:spcAft>
          <a:spcPts val="551"/>
        </a:spcAft>
        <a:buClr>
          <a:srgbClr val="C00000"/>
        </a:buClr>
        <a:buFont typeface="Wingdings" panose="05000000000000000000" pitchFamily="2" charset="2"/>
        <a:buChar char="§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233300" indent="-244911" algn="l" defTabSz="957838" rtl="0" eaLnBrk="1" latinLnBrk="0" hangingPunct="1">
        <a:spcBef>
          <a:spcPts val="0"/>
        </a:spcBef>
        <a:spcAft>
          <a:spcPts val="551"/>
        </a:spcAft>
        <a:buClr>
          <a:srgbClr val="C00000"/>
        </a:buClr>
        <a:buFont typeface="Arial" pitchFamily="34" charset="0"/>
        <a:buChar char="»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4055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75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94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813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19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38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57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77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96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515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434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353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561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9"/>
          <p:cNvSpPr txBox="1">
            <a:spLocks/>
          </p:cNvSpPr>
          <p:nvPr/>
        </p:nvSpPr>
        <p:spPr>
          <a:xfrm>
            <a:off x="317989" y="116632"/>
            <a:ext cx="8508024" cy="4554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57838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5783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2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7" name="Заголовок 59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</p:spPr>
        <p:txBody>
          <a:bodyPr/>
          <a:lstStyle/>
          <a:p>
            <a:r>
              <a:rPr lang="ru-RU" sz="1400" b="1" dirty="0" smtClean="0">
                <a:latin typeface="Georgia" panose="02040502050405020303" pitchFamily="18" charset="0"/>
              </a:rPr>
              <a:t>Информация о качественной характеристике воды, которая подаётся на тушение кокса I и II очереди коксохимического производства</a:t>
            </a:r>
            <a:endParaRPr lang="uk-UA" sz="1400" b="1" dirty="0">
              <a:latin typeface="Georgia" panose="0204050205040502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55976" y="6597352"/>
            <a:ext cx="28803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89" y="805138"/>
            <a:ext cx="4375112" cy="543264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17989" y="3443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216004"/>
              </p:ext>
            </p:extLst>
          </p:nvPr>
        </p:nvGraphicFramePr>
        <p:xfrm>
          <a:off x="5148064" y="805138"/>
          <a:ext cx="3677949" cy="234460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247414"/>
                <a:gridCol w="1176689"/>
                <a:gridCol w="1253846"/>
              </a:tblGrid>
              <a:tr h="39161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</a:rPr>
                        <a:t>Январь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0081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Загрязняющее вещество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Норматив, </a:t>
                      </a:r>
                      <a:endParaRPr lang="ru-RU" sz="1200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мг/дм</a:t>
                      </a:r>
                      <a:r>
                        <a:rPr lang="ru-RU" sz="800" u="none" strike="noStrike" dirty="0">
                          <a:effectLst/>
                        </a:rPr>
                        <a:t>3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5783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u="none" strike="noStrike" dirty="0" smtClean="0">
                        <a:effectLst/>
                      </a:endParaRPr>
                    </a:p>
                    <a:p>
                      <a:pPr marL="0" marR="0" lvl="0" indent="0" algn="ctr" defTabSz="95783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effectLst/>
                        </a:rPr>
                        <a:t>Средняя</a:t>
                      </a:r>
                      <a:r>
                        <a:rPr lang="ru-RU" sz="1200" u="none" strike="noStrike" baseline="0" dirty="0" smtClean="0">
                          <a:effectLst/>
                        </a:rPr>
                        <a:t> концентрация</a:t>
                      </a:r>
                      <a:r>
                        <a:rPr lang="ru-RU" sz="1200" u="none" strike="noStrike" dirty="0" smtClean="0">
                          <a:effectLst/>
                        </a:rPr>
                        <a:t> , мг/дм</a:t>
                      </a:r>
                      <a:r>
                        <a:rPr lang="ru-RU" sz="800" u="none" strike="noStrike" dirty="0" smtClean="0">
                          <a:effectLst/>
                        </a:rPr>
                        <a:t>3</a:t>
                      </a:r>
                    </a:p>
                    <a:p>
                      <a:pPr algn="ctr" fontAlgn="ctr"/>
                      <a:endParaRPr lang="ru-RU" sz="1200" u="none" strike="noStrike" dirty="0" smtClean="0">
                        <a:effectLst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7011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Аммиак летучий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u="none" strike="noStrike" dirty="0">
                          <a:effectLst/>
                        </a:rPr>
                        <a:t>Фенол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0,30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Сероводород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10,0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1,81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58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ДМЗ. Макет">
  <a:themeElements>
    <a:clrScheme name="DCH_ДМЗ">
      <a:dk1>
        <a:srgbClr val="262626"/>
      </a:dk1>
      <a:lt1>
        <a:sysClr val="window" lastClr="FFFFFF"/>
      </a:lt1>
      <a:dk2>
        <a:srgbClr val="3F3F3F"/>
      </a:dk2>
      <a:lt2>
        <a:srgbClr val="FFFFFF"/>
      </a:lt2>
      <a:accent1>
        <a:srgbClr val="D1422F"/>
      </a:accent1>
      <a:accent2>
        <a:srgbClr val="909090"/>
      </a:accent2>
      <a:accent3>
        <a:srgbClr val="EC6608"/>
      </a:accent3>
      <a:accent4>
        <a:srgbClr val="D8D8D8"/>
      </a:accent4>
      <a:accent5>
        <a:srgbClr val="FCB53B"/>
      </a:accent5>
      <a:accent6>
        <a:srgbClr val="FFDD00"/>
      </a:accent6>
      <a:hlink>
        <a:srgbClr val="D1422F"/>
      </a:hlink>
      <a:folHlink>
        <a:srgbClr val="00B0F0"/>
      </a:folHlink>
    </a:clrScheme>
    <a:fontScheme name="DCH_ДМЗ_Franklin">
      <a:majorFont>
        <a:latin typeface="Franklin Gothic Book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chemeClr val="bg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imesaver ENG.pptx [Read-Only]" id="{FC4524C9-56B9-445C-B120-15EEC047FC04}" vid="{293F8F1D-5079-4D4E-A478-30EC124F79D1}"/>
    </a:ext>
  </a:extLst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177368</TotalTime>
  <Words>38</Words>
  <Application>Microsoft Office PowerPoint</Application>
  <PresentationFormat>Экран (4:3)</PresentationFormat>
  <Paragraphs>17</Paragraphs>
  <Slides>1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Franklin Gothic Book</vt:lpstr>
      <vt:lpstr>Georgia</vt:lpstr>
      <vt:lpstr>Wingdings</vt:lpstr>
      <vt:lpstr>ДМЗ. Макет</vt:lpstr>
      <vt:lpstr>Специальное оформление</vt:lpstr>
      <vt:lpstr>think-cell Slide</vt:lpstr>
      <vt:lpstr>Информация о качественной характеристике воды, которая подаётся на тушение кокса I и II очереди коксохимического производства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Elena.Popova2@evraz.com</dc:creator>
  <cp:lastModifiedBy>Оприщенко Ирина Александровна</cp:lastModifiedBy>
  <cp:revision>2215</cp:revision>
  <cp:lastPrinted>2019-12-20T08:44:45Z</cp:lastPrinted>
  <dcterms:created xsi:type="dcterms:W3CDTF">2018-03-01T15:19:09Z</dcterms:created>
  <dcterms:modified xsi:type="dcterms:W3CDTF">2022-02-01T08:03:14Z</dcterms:modified>
</cp:coreProperties>
</file>